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57" r:id="rId2"/>
    <p:sldId id="270" r:id="rId3"/>
    <p:sldId id="261" r:id="rId4"/>
    <p:sldId id="259" r:id="rId5"/>
    <p:sldId id="272" r:id="rId6"/>
    <p:sldId id="273" r:id="rId7"/>
    <p:sldId id="274" r:id="rId8"/>
    <p:sldId id="275" r:id="rId9"/>
    <p:sldId id="267" r:id="rId10"/>
    <p:sldId id="278" r:id="rId11"/>
    <p:sldId id="279" r:id="rId12"/>
    <p:sldId id="280" r:id="rId13"/>
    <p:sldId id="281" r:id="rId14"/>
    <p:sldId id="282" r:id="rId15"/>
    <p:sldId id="269" r:id="rId16"/>
    <p:sldId id="264" r:id="rId17"/>
    <p:sldId id="262" r:id="rId18"/>
    <p:sldId id="283" r:id="rId19"/>
    <p:sldId id="284" r:id="rId20"/>
    <p:sldId id="276" r:id="rId21"/>
    <p:sldId id="26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33CCCC"/>
    <a:srgbClr val="4A001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53B0C1-E9A7-4597-A66E-DCBFF26F8B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06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526124-BC5B-4DAF-BBFA-839BEF2E3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358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6124-BC5B-4DAF-BBFA-839BEF2E3F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2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6124-BC5B-4DAF-BBFA-839BEF2E3F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60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6124-BC5B-4DAF-BBFA-839BEF2E3F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60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1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381000"/>
            <a:ext cx="8686800" cy="1981200"/>
          </a:xfrm>
        </p:spPr>
        <p:txBody>
          <a:bodyPr vert="horz" anchor="t">
            <a:noAutofit/>
          </a:bodyPr>
          <a:lstStyle>
            <a:lvl1pPr algn="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5257800"/>
            <a:ext cx="6324600" cy="11430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or speaker’s name</a:t>
            </a:r>
            <a:br>
              <a:rPr lang="en-US" dirty="0" smtClean="0"/>
            </a:br>
            <a:r>
              <a:rPr lang="en-US" dirty="0" smtClean="0"/>
              <a:t>Office/Department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62200"/>
            <a:ext cx="6858000" cy="3687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2057400" cy="5699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762000"/>
            <a:ext cx="6324600" cy="5699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/>
          <a:lstStyle>
            <a:lvl5pPr>
              <a:defRPr/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9800"/>
            <a:ext cx="7010400" cy="1447800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733800"/>
            <a:ext cx="7010400" cy="1066800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47999"/>
            <a:ext cx="4040188" cy="30781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7999"/>
            <a:ext cx="4041775" cy="30781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9925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09600" y="65194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4/6/2010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65194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BB55794-AC17-487C-AC97-07EAA78F5361}" type="slidenum">
              <a:rPr lang="en-US" sz="1600" smtClean="0">
                <a:solidFill>
                  <a:schemeClr val="bg1"/>
                </a:solidFill>
              </a:rPr>
              <a:pPr algn="ctr"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09800" y="65194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Office/Department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6477000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|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477000"/>
            <a:ext cx="15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|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53" r:id="rId12"/>
  </p:sldLayoutIdLst>
  <p:transition>
    <p:cover/>
  </p:transition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500" kern="1200">
          <a:solidFill>
            <a:schemeClr val="bg1"/>
          </a:solidFill>
          <a:latin typeface="Arial Black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rgbClr val="5E0009"/>
          </a:solidFill>
          <a:latin typeface="Arial" pitchFamily="34" charset="0"/>
          <a:ea typeface="+mn-ea"/>
          <a:cs typeface="Arial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5E0009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5E0009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5E000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id.org/" TargetMode="External"/><Relationship Id="rId2" Type="http://schemas.openxmlformats.org/officeDocument/2006/relationships/hyperlink" Target="http://www.fast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holarshiphunter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e.mo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udentaid.ed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1981200"/>
          </a:xfrm>
        </p:spPr>
        <p:txBody>
          <a:bodyPr/>
          <a:lstStyle/>
          <a:p>
            <a:r>
              <a:rPr lang="en-US" dirty="0" smtClean="0"/>
              <a:t>Financial Aid &amp; Scholarships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581400"/>
            <a:ext cx="6324600" cy="3124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Melissa Goodman</a:t>
            </a:r>
          </a:p>
          <a:p>
            <a:r>
              <a:rPr lang="en-US" sz="4000" dirty="0" smtClean="0"/>
              <a:t>Counselor, Scholarships</a:t>
            </a:r>
            <a:endParaRPr lang="en-US" sz="40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State Grants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3200" dirty="0"/>
              <a:t>Bright Flight </a:t>
            </a:r>
          </a:p>
          <a:p>
            <a:pPr marL="742950" lvl="2" indent="-342900"/>
            <a:r>
              <a:rPr lang="en-US" sz="2400" dirty="0" smtClean="0"/>
              <a:t>Merit Based award of $3000</a:t>
            </a:r>
          </a:p>
          <a:p>
            <a:pPr marL="742950" lvl="2" indent="-342900"/>
            <a:r>
              <a:rPr lang="en-US" sz="2400" dirty="0" smtClean="0"/>
              <a:t>Top 3% of state-wide high school class</a:t>
            </a:r>
          </a:p>
          <a:p>
            <a:pPr marL="742950" lvl="2" indent="-342900"/>
            <a:r>
              <a:rPr lang="en-US" sz="2400" dirty="0" smtClean="0"/>
              <a:t>2015-2016 ACT of 31 </a:t>
            </a:r>
          </a:p>
          <a:p>
            <a:pPr marL="742950" lvl="2" indent="-342900"/>
            <a:r>
              <a:rPr lang="en-US" sz="2400" dirty="0" smtClean="0"/>
              <a:t>FAFSA not required</a:t>
            </a:r>
          </a:p>
          <a:p>
            <a:pPr marL="742950" lvl="2" indent="-342900"/>
            <a:r>
              <a:rPr lang="en-US" sz="2400" dirty="0" smtClean="0"/>
              <a:t>Must be a full-time student</a:t>
            </a:r>
          </a:p>
          <a:p>
            <a:pPr marL="742950" lvl="2" indent="-342900"/>
            <a:r>
              <a:rPr lang="en-US" sz="2400" dirty="0" smtClean="0"/>
              <a:t>Renewable for 10 semesters  </a:t>
            </a:r>
          </a:p>
          <a:p>
            <a:pPr marL="1200150" lvl="3" indent="-342900"/>
            <a:r>
              <a:rPr lang="en-US" sz="2400" dirty="0" smtClean="0"/>
              <a:t>Maintain 2.5 GPA</a:t>
            </a:r>
          </a:p>
          <a:p>
            <a:pPr marL="1200150" lvl="3" indent="-342900"/>
            <a:r>
              <a:rPr lang="en-US" sz="2400" dirty="0" smtClean="0"/>
              <a:t>Meet Satisfactory Academic Progress</a:t>
            </a:r>
          </a:p>
          <a:p>
            <a:pPr marL="1200150" lvl="3" indent="-342900"/>
            <a:r>
              <a:rPr lang="en-US" sz="2400" dirty="0" smtClean="0"/>
              <a:t>Must receive at least one semester each academic year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49520156"/>
      </p:ext>
    </p:extLst>
  </p:cSld>
  <p:clrMapOvr>
    <a:masterClrMapping/>
  </p:clrMapOvr>
  <p:transition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State Grants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Access </a:t>
            </a:r>
            <a:r>
              <a:rPr lang="en-US" sz="3200" b="1" dirty="0" smtClean="0"/>
              <a:t>Missouri</a:t>
            </a:r>
          </a:p>
          <a:p>
            <a:pPr lvl="1"/>
            <a:r>
              <a:rPr lang="en-US" sz="2400" dirty="0" smtClean="0"/>
              <a:t>Based on EFC as determined by FAFSA</a:t>
            </a:r>
          </a:p>
          <a:p>
            <a:pPr lvl="1"/>
            <a:r>
              <a:rPr lang="en-US" sz="2400" dirty="0" smtClean="0"/>
              <a:t>FAFSA filed by March 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(April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State Deadline)</a:t>
            </a:r>
          </a:p>
          <a:p>
            <a:pPr lvl="1"/>
            <a:r>
              <a:rPr lang="en-US" sz="2400" dirty="0" smtClean="0"/>
              <a:t>EFC 0-$7000 receives $1850</a:t>
            </a:r>
          </a:p>
          <a:p>
            <a:pPr lvl="1"/>
            <a:r>
              <a:rPr lang="en-US" sz="2400" dirty="0" smtClean="0"/>
              <a:t>EFC $7001-$12,000 receives $1500</a:t>
            </a:r>
          </a:p>
          <a:p>
            <a:pPr lvl="1"/>
            <a:r>
              <a:rPr lang="en-US" sz="2400" dirty="0" smtClean="0"/>
              <a:t>Must be a full-time student </a:t>
            </a:r>
            <a:r>
              <a:rPr lang="en-US" sz="2400" i="1" dirty="0" smtClean="0"/>
              <a:t>at the time of certification</a:t>
            </a:r>
          </a:p>
          <a:p>
            <a:pPr lvl="1"/>
            <a:r>
              <a:rPr lang="en-US" sz="2400" dirty="0" smtClean="0"/>
              <a:t>Renewable for 10 semester or 120 credit hours</a:t>
            </a:r>
          </a:p>
          <a:p>
            <a:pPr lvl="2"/>
            <a:r>
              <a:rPr lang="en-US" sz="2200" dirty="0" smtClean="0"/>
              <a:t>Maintain 2.5 GPA</a:t>
            </a:r>
          </a:p>
          <a:p>
            <a:pPr lvl="2"/>
            <a:r>
              <a:rPr lang="en-US" sz="2200" dirty="0" smtClean="0"/>
              <a:t>Meet Satisfactory Academic Progress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99862693"/>
      </p:ext>
    </p:extLst>
  </p:cSld>
  <p:clrMapOvr>
    <a:masterClrMapping/>
  </p:clrMapOvr>
  <p:transition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200" dirty="0"/>
              <a:t>Pell</a:t>
            </a:r>
          </a:p>
          <a:p>
            <a:pPr lvl="2"/>
            <a:r>
              <a:rPr lang="en-US" sz="2800" dirty="0" smtClean="0"/>
              <a:t>Based on EFC as determined by FAFSA</a:t>
            </a:r>
          </a:p>
          <a:p>
            <a:pPr lvl="2"/>
            <a:r>
              <a:rPr lang="en-US" sz="2800" dirty="0" smtClean="0"/>
              <a:t>No </a:t>
            </a:r>
            <a:r>
              <a:rPr lang="en-US" sz="2800" dirty="0"/>
              <a:t>deadline to file the FAFSA</a:t>
            </a:r>
          </a:p>
          <a:p>
            <a:pPr lvl="2"/>
            <a:r>
              <a:rPr lang="en-US" sz="2800" dirty="0"/>
              <a:t>Based on Full-time or part-time student status</a:t>
            </a:r>
          </a:p>
          <a:p>
            <a:pPr lvl="2"/>
            <a:r>
              <a:rPr lang="en-US" sz="2800" dirty="0" smtClean="0"/>
              <a:t>EFC </a:t>
            </a:r>
            <a:r>
              <a:rPr lang="en-US" sz="2800" dirty="0"/>
              <a:t>below $</a:t>
            </a:r>
            <a:r>
              <a:rPr lang="en-US" sz="2800" dirty="0" smtClean="0"/>
              <a:t>5198 to qualify</a:t>
            </a:r>
            <a:endParaRPr lang="en-US" sz="2800" dirty="0"/>
          </a:p>
          <a:p>
            <a:pPr lvl="3"/>
            <a:r>
              <a:rPr lang="en-US" sz="2400" dirty="0" smtClean="0"/>
              <a:t>Max award EFC=0</a:t>
            </a:r>
            <a:r>
              <a:rPr lang="en-US" sz="2400" dirty="0"/>
              <a:t>, </a:t>
            </a:r>
            <a:r>
              <a:rPr lang="en-US" sz="2400" dirty="0" smtClean="0"/>
              <a:t> $5775</a:t>
            </a:r>
            <a:endParaRPr lang="en-US" sz="2400" dirty="0"/>
          </a:p>
          <a:p>
            <a:pPr lvl="3"/>
            <a:r>
              <a:rPr lang="en-US" sz="2400" dirty="0" smtClean="0"/>
              <a:t>Minimum award EFC</a:t>
            </a:r>
            <a:r>
              <a:rPr lang="en-US" sz="2400" dirty="0"/>
              <a:t>=$5198, </a:t>
            </a:r>
            <a:r>
              <a:rPr lang="en-US" sz="2400" dirty="0" smtClean="0"/>
              <a:t>$626</a:t>
            </a:r>
            <a:endParaRPr lang="en-US" sz="2400" dirty="0"/>
          </a:p>
          <a:p>
            <a:pPr lvl="2"/>
            <a:r>
              <a:rPr lang="en-US" sz="2800" dirty="0" smtClean="0"/>
              <a:t>Renewable for maximum of 12 semesters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98593656"/>
      </p:ext>
    </p:extLst>
  </p:cSld>
  <p:clrMapOvr>
    <a:masterClrMapping/>
  </p:clrMapOvr>
  <p:transition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Federal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FSEOG—Federal S</a:t>
            </a:r>
            <a:r>
              <a:rPr lang="en-US" sz="2800" dirty="0" smtClean="0"/>
              <a:t>upplemental Educational Opportunity Grant</a:t>
            </a:r>
          </a:p>
          <a:p>
            <a:pPr lvl="1"/>
            <a:r>
              <a:rPr lang="en-US" sz="2800" dirty="0" smtClean="0"/>
              <a:t>Need Based</a:t>
            </a:r>
          </a:p>
          <a:p>
            <a:pPr lvl="1"/>
            <a:r>
              <a:rPr lang="en-US" sz="2800" dirty="0" smtClean="0"/>
              <a:t>Early FAFSA filers that qualify awarded first</a:t>
            </a:r>
          </a:p>
          <a:p>
            <a:pPr lvl="1"/>
            <a:r>
              <a:rPr lang="en-US" sz="2800" dirty="0" smtClean="0"/>
              <a:t>Limited amount of funding</a:t>
            </a:r>
          </a:p>
          <a:p>
            <a:pPr lvl="1"/>
            <a:r>
              <a:rPr lang="en-US" sz="2800" dirty="0" smtClean="0"/>
              <a:t>Award between $800-$1000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33808608"/>
      </p:ext>
    </p:extLst>
  </p:cSld>
  <p:clrMapOvr>
    <a:masterClrMapping/>
  </p:clrMapOvr>
  <p:transition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TEACH—Teacher Education Assistance for College and Higher Education Grant</a:t>
            </a:r>
          </a:p>
          <a:p>
            <a:pPr lvl="1"/>
            <a:r>
              <a:rPr lang="en-US" sz="2400" dirty="0" smtClean="0"/>
              <a:t>No deadline to file the FAFSA</a:t>
            </a:r>
          </a:p>
          <a:p>
            <a:pPr lvl="1"/>
            <a:r>
              <a:rPr lang="en-US" sz="2400" dirty="0" smtClean="0"/>
              <a:t>Awards up to $4000 a year</a:t>
            </a:r>
          </a:p>
          <a:p>
            <a:pPr lvl="1"/>
            <a:r>
              <a:rPr lang="en-US" sz="2400" dirty="0" smtClean="0"/>
              <a:t>Enroll in a TEACH-Grant-eligible program</a:t>
            </a:r>
          </a:p>
          <a:p>
            <a:pPr lvl="1"/>
            <a:r>
              <a:rPr lang="en-US" sz="2400" dirty="0" smtClean="0"/>
              <a:t>Sign a TEACH Grant Agreement to Serve</a:t>
            </a:r>
          </a:p>
          <a:p>
            <a:pPr lvl="1"/>
            <a:r>
              <a:rPr lang="en-US" sz="2400" dirty="0" smtClean="0"/>
              <a:t>Teach in a high-need field</a:t>
            </a:r>
          </a:p>
          <a:p>
            <a:pPr lvl="1"/>
            <a:r>
              <a:rPr lang="en-US" sz="2400" dirty="0" smtClean="0"/>
              <a:t>Grant turns into Unsubsidized loan if service obligation is not fulfilled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25806816"/>
      </p:ext>
    </p:extLst>
  </p:cSld>
  <p:clrMapOvr>
    <a:masterClrMapping/>
  </p:clrMapOvr>
  <p:transition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Work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848600" cy="3992563"/>
          </a:xfrm>
        </p:spPr>
        <p:txBody>
          <a:bodyPr/>
          <a:lstStyle/>
          <a:p>
            <a:r>
              <a:rPr lang="en-US" dirty="0" smtClean="0"/>
              <a:t>Student must indicate on FAFSA that they are interested in Work Study to potentially be eligible.</a:t>
            </a:r>
          </a:p>
          <a:p>
            <a:endParaRPr lang="en-US" dirty="0" smtClean="0"/>
          </a:p>
          <a:p>
            <a:r>
              <a:rPr lang="en-US" dirty="0" smtClean="0"/>
              <a:t>Students qualify by a combination of EFC, FAFSA filing date, need, and funding availability.</a:t>
            </a:r>
          </a:p>
          <a:p>
            <a:endParaRPr lang="en-US" dirty="0" smtClean="0"/>
          </a:p>
          <a:p>
            <a:r>
              <a:rPr lang="en-US" dirty="0" smtClean="0"/>
              <a:t>Student works up to 20 hours per week either on campus or at a local campus-affiliated non-profit.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7829275"/>
      </p:ext>
    </p:extLst>
  </p:cSld>
  <p:clrMapOvr>
    <a:masterClrMapping/>
  </p:clrMapOvr>
  <p:transition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2" y="685800"/>
            <a:ext cx="8229600" cy="1173332"/>
          </a:xfrm>
        </p:spPr>
        <p:txBody>
          <a:bodyPr/>
          <a:lstStyle/>
          <a:p>
            <a:pPr algn="ctr"/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132"/>
            <a:ext cx="8229600" cy="461786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Outside Scholarships</a:t>
            </a:r>
          </a:p>
          <a:p>
            <a:pPr lvl="2"/>
            <a:r>
              <a:rPr lang="en-US" sz="2400" dirty="0" smtClean="0"/>
              <a:t>High School Counseling Office</a:t>
            </a:r>
          </a:p>
          <a:p>
            <a:pPr lvl="2"/>
            <a:r>
              <a:rPr lang="en-US" sz="2400" dirty="0" smtClean="0"/>
              <a:t>Local businesses and organizations</a:t>
            </a:r>
          </a:p>
          <a:p>
            <a:pPr lvl="2"/>
            <a:r>
              <a:rPr lang="en-US" sz="2400" dirty="0" smtClean="0"/>
              <a:t>Parent/Student workplace</a:t>
            </a:r>
          </a:p>
          <a:p>
            <a:pPr lvl="2"/>
            <a:r>
              <a:rPr lang="en-US" sz="2400" dirty="0" smtClean="0"/>
              <a:t>Scholarship search engines</a:t>
            </a:r>
          </a:p>
          <a:p>
            <a:pPr lvl="3"/>
            <a:r>
              <a:rPr lang="en-US" sz="2400" dirty="0" smtClean="0">
                <a:hlinkClick r:id="rId2"/>
              </a:rPr>
              <a:t>www.fastweb.com</a:t>
            </a:r>
            <a:endParaRPr lang="en-US" sz="2400" dirty="0" smtClean="0"/>
          </a:p>
          <a:p>
            <a:pPr lvl="3"/>
            <a:r>
              <a:rPr lang="en-US" sz="2400" dirty="0" smtClean="0">
                <a:hlinkClick r:id="rId3"/>
              </a:rPr>
              <a:t>www.finaid.org</a:t>
            </a:r>
            <a:endParaRPr lang="en-US" sz="2400" dirty="0" smtClean="0"/>
          </a:p>
          <a:p>
            <a:pPr lvl="3"/>
            <a:r>
              <a:rPr lang="en-US" sz="2400" dirty="0" smtClean="0">
                <a:hlinkClick r:id="rId4"/>
              </a:rPr>
              <a:t>www.scholarshiphunter.com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dirty="0" smtClean="0"/>
              <a:t>Avoid Scams—</a:t>
            </a:r>
            <a:r>
              <a:rPr lang="en-US" sz="2400" u="sng" dirty="0" smtClean="0"/>
              <a:t>NEVER</a:t>
            </a:r>
            <a:r>
              <a:rPr lang="en-US" sz="2400" dirty="0" smtClean="0"/>
              <a:t> pay money to get money</a:t>
            </a:r>
            <a:endParaRPr lang="en-US" sz="24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University Funded Automatic Scholarships</a:t>
            </a:r>
          </a:p>
          <a:p>
            <a:pPr lvl="1"/>
            <a:r>
              <a:rPr lang="en-US" sz="2400" dirty="0"/>
              <a:t>Includes Board </a:t>
            </a:r>
            <a:r>
              <a:rPr lang="en-US" sz="2400"/>
              <a:t>of </a:t>
            </a:r>
            <a:r>
              <a:rPr lang="en-US" sz="2400" smtClean="0"/>
              <a:t>Governors, </a:t>
            </a:r>
            <a:r>
              <a:rPr lang="en-US" sz="2400" dirty="0"/>
              <a:t>Provost</a:t>
            </a:r>
            <a:r>
              <a:rPr lang="en-US" sz="2400" dirty="0" smtClean="0"/>
              <a:t>, &amp; Deans’</a:t>
            </a:r>
          </a:p>
          <a:p>
            <a:pPr lvl="1"/>
            <a:r>
              <a:rPr lang="en-US" sz="2400" dirty="0" smtClean="0"/>
              <a:t>Student must apply for admission by January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Based </a:t>
            </a:r>
            <a:r>
              <a:rPr lang="en-US" sz="2400" dirty="0"/>
              <a:t>on GPA and </a:t>
            </a:r>
            <a:r>
              <a:rPr lang="en-US" sz="2400" dirty="0" smtClean="0"/>
              <a:t>ACT/SAT</a:t>
            </a:r>
          </a:p>
          <a:p>
            <a:pPr lvl="2"/>
            <a:r>
              <a:rPr lang="en-US" sz="2000" dirty="0" smtClean="0"/>
              <a:t>Use the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semester transcript—whichever is higher</a:t>
            </a:r>
          </a:p>
          <a:p>
            <a:pPr lvl="2"/>
            <a:r>
              <a:rPr lang="en-US" sz="2000" dirty="0" smtClean="0"/>
              <a:t>Cannot use the final semester for scholarship eligibility (except for the Out of State Fee Waiver)</a:t>
            </a:r>
          </a:p>
          <a:p>
            <a:pPr lvl="2"/>
            <a:r>
              <a:rPr lang="en-US" sz="2000" dirty="0" smtClean="0"/>
              <a:t>Scores from the December ACT are the last to be accepted </a:t>
            </a:r>
          </a:p>
          <a:p>
            <a:pPr marL="914400" lvl="2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University Funded Competitive Scholarships</a:t>
            </a:r>
          </a:p>
          <a:p>
            <a:pPr lvl="1"/>
            <a:r>
              <a:rPr lang="en-US" sz="2400" dirty="0"/>
              <a:t>Includes Presidential, Centennial, and Multicultural </a:t>
            </a:r>
            <a:endParaRPr lang="en-US" sz="2400" dirty="0" smtClean="0"/>
          </a:p>
          <a:p>
            <a:pPr lvl="1"/>
            <a:r>
              <a:rPr lang="en-US" sz="2400" dirty="0" smtClean="0"/>
              <a:t>Must be admitted to the University</a:t>
            </a:r>
            <a:endParaRPr lang="en-US" sz="2400" dirty="0"/>
          </a:p>
          <a:p>
            <a:pPr lvl="1"/>
            <a:r>
              <a:rPr lang="en-US" sz="2400" dirty="0" smtClean="0"/>
              <a:t>Separate Application </a:t>
            </a:r>
            <a:r>
              <a:rPr lang="en-US" sz="2400" dirty="0"/>
              <a:t>required</a:t>
            </a:r>
          </a:p>
          <a:p>
            <a:pPr lvl="1"/>
            <a:r>
              <a:rPr lang="en-US" sz="2400" dirty="0"/>
              <a:t>On-campus </a:t>
            </a:r>
            <a:r>
              <a:rPr lang="en-US" sz="2400" dirty="0" smtClean="0"/>
              <a:t>interview</a:t>
            </a:r>
          </a:p>
          <a:p>
            <a:pPr lvl="1"/>
            <a:r>
              <a:rPr lang="en-US" sz="2400" dirty="0" smtClean="0"/>
              <a:t>December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Deadline</a:t>
            </a:r>
          </a:p>
          <a:p>
            <a:pPr lvl="2"/>
            <a:r>
              <a:rPr lang="en-US" sz="2200" dirty="0" smtClean="0"/>
              <a:t>GPA Based upon 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semester transcript </a:t>
            </a:r>
          </a:p>
          <a:p>
            <a:pPr lvl="2"/>
            <a:r>
              <a:rPr lang="en-US" sz="2200" dirty="0" smtClean="0"/>
              <a:t>Scores from the October ACT are the last to be accepted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58606302"/>
      </p:ext>
    </p:extLst>
  </p:cSld>
  <p:clrMapOvr>
    <a:masterClrMapping/>
  </p:clrMapOvr>
  <p:transition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 smtClean="0"/>
              <a:t>A+ Recognition Scholarship</a:t>
            </a:r>
          </a:p>
          <a:p>
            <a:r>
              <a:rPr lang="en-US" sz="2600" dirty="0" smtClean="0"/>
              <a:t>Separate Application, signed by HS representative</a:t>
            </a:r>
          </a:p>
          <a:p>
            <a:r>
              <a:rPr lang="en-US" sz="2600" dirty="0" smtClean="0"/>
              <a:t>Submitted to MSU by January 15</a:t>
            </a:r>
            <a:r>
              <a:rPr lang="en-US" sz="2600" baseline="30000" dirty="0" smtClean="0"/>
              <a:t>th</a:t>
            </a:r>
            <a:endParaRPr lang="en-US" sz="2600" dirty="0" smtClean="0"/>
          </a:p>
          <a:p>
            <a:r>
              <a:rPr lang="en-US" sz="2600" dirty="0" smtClean="0"/>
              <a:t>Cannot be combined with any other scholarship</a:t>
            </a:r>
          </a:p>
          <a:p>
            <a:r>
              <a:rPr lang="en-US" sz="2600" dirty="0" smtClean="0"/>
              <a:t>Renewable</a:t>
            </a:r>
          </a:p>
          <a:p>
            <a:pPr lvl="1"/>
            <a:r>
              <a:rPr lang="en-US" sz="1900" dirty="0" smtClean="0"/>
              <a:t>Complete 30 MSU credit hours each year</a:t>
            </a:r>
          </a:p>
          <a:p>
            <a:pPr lvl="1"/>
            <a:r>
              <a:rPr lang="en-US" sz="1900" dirty="0" smtClean="0"/>
              <a:t>Maintain 3.0 GPA </a:t>
            </a:r>
          </a:p>
          <a:p>
            <a:r>
              <a:rPr lang="en-US" sz="2600" dirty="0"/>
              <a:t>When </a:t>
            </a:r>
            <a:r>
              <a:rPr lang="en-US" sz="2600" dirty="0" smtClean="0"/>
              <a:t>A+ is used </a:t>
            </a:r>
            <a:r>
              <a:rPr lang="en-US" sz="2600" dirty="0"/>
              <a:t>at a two-year institution, Pell and Access MO are utilized before any A+ money is applied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789699"/>
      </p:ext>
    </p:extLst>
  </p:cSld>
  <p:clrMapOvr>
    <a:masterClrMapping/>
  </p:clrMapOvr>
  <p:transition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Financial Aid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FAFSA </a:t>
            </a:r>
          </a:p>
          <a:p>
            <a:pPr lvl="1"/>
            <a:r>
              <a:rPr lang="en-US" sz="2700" dirty="0" smtClean="0"/>
              <a:t> First step for Financial Aid</a:t>
            </a:r>
          </a:p>
          <a:p>
            <a:pPr lvl="1"/>
            <a:r>
              <a:rPr lang="en-US" sz="2700" dirty="0" smtClean="0"/>
              <a:t>2016-2017 academic year opens Jan. 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, 2016</a:t>
            </a:r>
          </a:p>
          <a:p>
            <a:pPr lvl="1"/>
            <a:r>
              <a:rPr lang="en-US" sz="2700" dirty="0" smtClean="0"/>
              <a:t>2017-2018 FAFSA opens Oct. 2016 using PPY</a:t>
            </a:r>
          </a:p>
          <a:p>
            <a:pPr marL="457200" lvl="1" indent="0">
              <a:buNone/>
            </a:pPr>
            <a:r>
              <a:rPr lang="en-US" sz="2700" dirty="0" smtClean="0"/>
              <a:t>	</a:t>
            </a:r>
          </a:p>
          <a:p>
            <a:r>
              <a:rPr lang="en-US" sz="3200" dirty="0" smtClean="0"/>
              <a:t>Missouri State University’s Priority Deadline is March 31</a:t>
            </a:r>
            <a:r>
              <a:rPr lang="en-US" sz="3200" baseline="30000" dirty="0" smtClean="0"/>
              <a:t>st</a:t>
            </a:r>
          </a:p>
          <a:p>
            <a:endParaRPr lang="en-US" sz="3200" dirty="0" smtClean="0"/>
          </a:p>
          <a:p>
            <a:r>
              <a:rPr lang="en-US" sz="3200" dirty="0"/>
              <a:t>F</a:t>
            </a:r>
            <a:r>
              <a:rPr lang="en-US" sz="3200" dirty="0" smtClean="0"/>
              <a:t>unding for Work Study and SEOG is exhausted much earlier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2234908"/>
      </p:ext>
    </p:extLst>
  </p:cSld>
  <p:clrMapOvr>
    <a:masterClrMapping/>
  </p:clrMapOvr>
  <p:transition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Scholarships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3200" b="1" dirty="0" smtClean="0"/>
              <a:t>Donor/Alumni Funded</a:t>
            </a:r>
          </a:p>
          <a:p>
            <a:pPr marL="857250" lvl="2" indent="-457200"/>
            <a:r>
              <a:rPr lang="en-US" sz="2600" dirty="0" smtClean="0"/>
              <a:t>Complete the General and Departmental Application </a:t>
            </a:r>
          </a:p>
          <a:p>
            <a:pPr marL="857250" lvl="2" indent="-457200"/>
            <a:r>
              <a:rPr lang="en-US" sz="2600" dirty="0"/>
              <a:t>M</a:t>
            </a:r>
            <a:r>
              <a:rPr lang="en-US" sz="2600" dirty="0" smtClean="0"/>
              <a:t>ust </a:t>
            </a:r>
            <a:r>
              <a:rPr lang="en-US" sz="2600" dirty="0"/>
              <a:t>be </a:t>
            </a:r>
            <a:r>
              <a:rPr lang="en-US" sz="2600" dirty="0" smtClean="0"/>
              <a:t>admitted to complete the application</a:t>
            </a:r>
            <a:endParaRPr lang="en-US" sz="2600" dirty="0"/>
          </a:p>
          <a:p>
            <a:pPr marL="857250" lvl="2" indent="-457200"/>
            <a:r>
              <a:rPr lang="en-US" sz="2800" dirty="0" smtClean="0"/>
              <a:t>Opens </a:t>
            </a:r>
            <a:r>
              <a:rPr lang="en-US" sz="2800" dirty="0"/>
              <a:t>November 1</a:t>
            </a:r>
            <a:r>
              <a:rPr lang="en-US" sz="2800" baseline="30000" dirty="0"/>
              <a:t>st</a:t>
            </a:r>
            <a:r>
              <a:rPr lang="en-US" sz="2800" dirty="0"/>
              <a:t> for the following academic year</a:t>
            </a:r>
          </a:p>
          <a:p>
            <a:pPr marL="742950" lvl="2" indent="-342900"/>
            <a:r>
              <a:rPr lang="en-US" sz="2800" dirty="0"/>
              <a:t>Deadline March 1</a:t>
            </a:r>
            <a:r>
              <a:rPr lang="en-US" sz="2800" baseline="30000" dirty="0"/>
              <a:t>st</a:t>
            </a:r>
            <a:r>
              <a:rPr lang="en-US" sz="2800" dirty="0"/>
              <a:t> </a:t>
            </a:r>
            <a:endParaRPr lang="en-US" sz="2800" dirty="0" smtClean="0"/>
          </a:p>
          <a:p>
            <a:pPr marL="742950" lvl="2" indent="-342900"/>
            <a:r>
              <a:rPr lang="en-US" sz="2800" dirty="0" smtClean="0"/>
              <a:t>Over 1200 Scholarships available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128348"/>
      </p:ext>
    </p:extLst>
  </p:cSld>
  <p:clrMapOvr>
    <a:masterClrMapping/>
  </p:clrMapOvr>
  <p:transition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Contact Info:</a:t>
            </a:r>
            <a:br>
              <a:rPr lang="en-US" dirty="0" smtClean="0"/>
            </a:br>
            <a:r>
              <a:rPr lang="en-US" sz="4000" dirty="0" smtClean="0"/>
              <a:t>Office of Student Financial Aid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PH: 417-836-5262 or</a:t>
            </a:r>
            <a:br>
              <a:rPr lang="en-US" sz="2800" dirty="0" smtClean="0"/>
            </a:br>
            <a:r>
              <a:rPr lang="en-US" sz="2800" dirty="0" smtClean="0"/>
              <a:t>     1-800-283-4243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FAX:  417-836-8392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Loans---------------------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Grants-------------------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Scholarships------------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305300" cy="3962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Must be paid back</a:t>
            </a:r>
          </a:p>
          <a:p>
            <a:pPr>
              <a:buNone/>
            </a:pPr>
            <a:r>
              <a:rPr lang="en-US" sz="2400" dirty="0" smtClean="0"/>
              <a:t>Low interest rate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Do not have to repay</a:t>
            </a:r>
          </a:p>
          <a:p>
            <a:pPr>
              <a:buNone/>
            </a:pPr>
            <a:r>
              <a:rPr lang="en-US" sz="2400" dirty="0" smtClean="0"/>
              <a:t>Dependent on FAFSA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Do not have to repay</a:t>
            </a:r>
          </a:p>
          <a:p>
            <a:pPr>
              <a:buNone/>
            </a:pPr>
            <a:r>
              <a:rPr lang="en-US" sz="2400" dirty="0" smtClean="0"/>
              <a:t>Some dependent on FAFSA</a:t>
            </a:r>
            <a:endParaRPr lang="en-US" sz="2400" dirty="0"/>
          </a:p>
        </p:txBody>
      </p:sp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12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Direct Stafford Loan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Subsidized Loan</a:t>
            </a:r>
          </a:p>
          <a:p>
            <a:pPr lvl="1"/>
            <a:r>
              <a:rPr lang="en-US" sz="2800" dirty="0" smtClean="0"/>
              <a:t>Must have financial need as determined by the EFC on FAFSA</a:t>
            </a:r>
          </a:p>
          <a:p>
            <a:pPr lvl="1"/>
            <a:r>
              <a:rPr lang="en-US" sz="2800" dirty="0" smtClean="0"/>
              <a:t>Interest Rate currently 4.29%</a:t>
            </a:r>
          </a:p>
          <a:p>
            <a:pPr lvl="1"/>
            <a:r>
              <a:rPr lang="en-US" sz="2800" dirty="0" smtClean="0"/>
              <a:t>Origination fee 1.073%</a:t>
            </a:r>
          </a:p>
          <a:p>
            <a:pPr lvl="1"/>
            <a:r>
              <a:rPr lang="en-US" sz="2800" dirty="0" smtClean="0"/>
              <a:t>Interest paid by government while student is in school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Direct Stafford Loan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Unsubsidized Direct Loan</a:t>
            </a:r>
          </a:p>
          <a:p>
            <a:pPr lvl="1"/>
            <a:r>
              <a:rPr lang="en-US" sz="2800" dirty="0" smtClean="0"/>
              <a:t>All FAFSA filers eligible</a:t>
            </a:r>
          </a:p>
          <a:p>
            <a:pPr lvl="1"/>
            <a:r>
              <a:rPr lang="en-US" sz="2800" dirty="0" smtClean="0"/>
              <a:t>Interest Rate currently 4.29%</a:t>
            </a:r>
          </a:p>
          <a:p>
            <a:pPr lvl="1"/>
            <a:r>
              <a:rPr lang="en-US" sz="2800" dirty="0" smtClean="0"/>
              <a:t>Origination fee 1.073%</a:t>
            </a:r>
          </a:p>
          <a:p>
            <a:pPr lvl="1"/>
            <a:r>
              <a:rPr lang="en-US" sz="2800" dirty="0" smtClean="0"/>
              <a:t>Interest begins to accrue immediately</a:t>
            </a:r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0292868"/>
      </p:ext>
    </p:extLst>
  </p:cSld>
  <p:clrMapOvr>
    <a:masterClrMapping/>
  </p:clrMapOvr>
  <p:transition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Direct Stafford Loans for Dependent Students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Loan limits Per </a:t>
            </a:r>
            <a:r>
              <a:rPr lang="en-US" dirty="0" smtClean="0"/>
              <a:t>year </a:t>
            </a:r>
          </a:p>
          <a:p>
            <a:pPr lvl="1"/>
            <a:r>
              <a:rPr lang="en-US" dirty="0" smtClean="0"/>
              <a:t>Freshman </a:t>
            </a:r>
            <a:r>
              <a:rPr lang="en-US" dirty="0"/>
              <a:t>$5500, no more than $3500 in Subsidized</a:t>
            </a:r>
          </a:p>
          <a:p>
            <a:pPr lvl="1"/>
            <a:r>
              <a:rPr lang="en-US" dirty="0"/>
              <a:t>Sophomore $6500, no </a:t>
            </a:r>
            <a:r>
              <a:rPr lang="en-US" dirty="0" smtClean="0"/>
              <a:t>more than $4500 in Subsidized</a:t>
            </a:r>
            <a:endParaRPr lang="en-US" dirty="0"/>
          </a:p>
          <a:p>
            <a:pPr lvl="1"/>
            <a:r>
              <a:rPr lang="en-US" dirty="0"/>
              <a:t>Junior/senior $</a:t>
            </a:r>
            <a:r>
              <a:rPr lang="en-US" dirty="0" smtClean="0"/>
              <a:t>7500, no more than $5500 in Subsidized</a:t>
            </a:r>
          </a:p>
          <a:p>
            <a:pPr lvl="1"/>
            <a:endParaRPr lang="en-US" dirty="0"/>
          </a:p>
          <a:p>
            <a:r>
              <a:rPr lang="en-US" dirty="0" smtClean="0"/>
              <a:t>Lifetime Loan Limits for Undergraduate Students</a:t>
            </a:r>
          </a:p>
          <a:p>
            <a:pPr lvl="1"/>
            <a:r>
              <a:rPr lang="en-US" dirty="0" smtClean="0"/>
              <a:t>$31,000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more than $23,000 in Subsidized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176374"/>
      </p:ext>
    </p:extLst>
  </p:cSld>
  <p:clrMapOvr>
    <a:masterClrMapping/>
  </p:clrMapOvr>
  <p:transition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Direct Stafford Loans for Independent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Loan limits per year </a:t>
            </a:r>
          </a:p>
          <a:p>
            <a:pPr lvl="1"/>
            <a:r>
              <a:rPr lang="en-US" dirty="0"/>
              <a:t>Freshman $9,500, no more than $3,500 in Subsidized</a:t>
            </a:r>
          </a:p>
          <a:p>
            <a:pPr lvl="1"/>
            <a:r>
              <a:rPr lang="en-US" dirty="0"/>
              <a:t>Sophomore $10,500, no more than $4,500 in Subsidized</a:t>
            </a:r>
          </a:p>
          <a:p>
            <a:pPr lvl="1"/>
            <a:r>
              <a:rPr lang="en-US" dirty="0"/>
              <a:t>Junior/Senior $12,500, no more than $5,500 in </a:t>
            </a:r>
            <a:r>
              <a:rPr lang="en-US" dirty="0" smtClean="0"/>
              <a:t>Subsidized</a:t>
            </a:r>
          </a:p>
          <a:p>
            <a:pPr lvl="1"/>
            <a:endParaRPr lang="en-US" dirty="0"/>
          </a:p>
          <a:p>
            <a:r>
              <a:rPr lang="en-US" dirty="0" smtClean="0"/>
              <a:t>Lifetime Loan limits</a:t>
            </a:r>
          </a:p>
          <a:p>
            <a:pPr lvl="1"/>
            <a:r>
              <a:rPr lang="en-US" dirty="0" smtClean="0"/>
              <a:t>$57,500</a:t>
            </a:r>
          </a:p>
          <a:p>
            <a:pPr lvl="1"/>
            <a:r>
              <a:rPr lang="en-US" dirty="0" smtClean="0"/>
              <a:t>No more than $23,000 in Subsidized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291966"/>
      </p:ext>
    </p:extLst>
  </p:cSld>
  <p:clrMapOvr>
    <a:masterClrMapping/>
  </p:clrMapOvr>
  <p:transition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makes a student “Independent”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 24 years old</a:t>
            </a:r>
          </a:p>
          <a:p>
            <a:r>
              <a:rPr lang="en-US" dirty="0" smtClean="0"/>
              <a:t>Married</a:t>
            </a:r>
          </a:p>
          <a:p>
            <a:r>
              <a:rPr lang="en-US" dirty="0" smtClean="0"/>
              <a:t>Have a child, or are providing over ½ the financial support for a child</a:t>
            </a:r>
          </a:p>
          <a:p>
            <a:r>
              <a:rPr lang="en-US" dirty="0" smtClean="0"/>
              <a:t>Serve on active duty in the Armed Forces (for other than training purposes)</a:t>
            </a:r>
          </a:p>
          <a:p>
            <a:r>
              <a:rPr lang="en-US" dirty="0" smtClean="0"/>
              <a:t>Veteran of the Armed Forces</a:t>
            </a:r>
          </a:p>
          <a:p>
            <a:r>
              <a:rPr lang="en-US" dirty="0" smtClean="0"/>
              <a:t>Homeless or at risk of homelessness</a:t>
            </a:r>
          </a:p>
          <a:p>
            <a:r>
              <a:rPr lang="en-US" dirty="0" smtClean="0"/>
              <a:t>Emancipated </a:t>
            </a:r>
          </a:p>
          <a:p>
            <a:r>
              <a:rPr lang="en-US" dirty="0"/>
              <a:t>If, at any time since </a:t>
            </a:r>
            <a:r>
              <a:rPr lang="en-US" dirty="0" smtClean="0"/>
              <a:t>13</a:t>
            </a:r>
            <a:r>
              <a:rPr lang="en-US" dirty="0"/>
              <a:t>, both </a:t>
            </a:r>
            <a:r>
              <a:rPr lang="en-US" dirty="0" smtClean="0"/>
              <a:t>parents </a:t>
            </a:r>
            <a:r>
              <a:rPr lang="en-US" dirty="0"/>
              <a:t>were deceased, </a:t>
            </a:r>
            <a:r>
              <a:rPr lang="en-US" dirty="0" smtClean="0"/>
              <a:t>student was in </a:t>
            </a:r>
            <a:r>
              <a:rPr lang="en-US" dirty="0"/>
              <a:t>foster care, </a:t>
            </a:r>
            <a:r>
              <a:rPr lang="en-US"/>
              <a:t>or </a:t>
            </a:r>
            <a:r>
              <a:rPr lang="en-US" smtClean="0"/>
              <a:t>was </a:t>
            </a:r>
            <a:r>
              <a:rPr lang="en-US" dirty="0"/>
              <a:t>a ward of the court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9333652"/>
      </p:ext>
    </p:extLst>
  </p:cSld>
  <p:clrMapOvr>
    <a:masterClrMapping/>
  </p:clrMapOvr>
  <p:transition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2895600" cy="41449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State………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Federal…..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991842"/>
            <a:ext cx="4038600" cy="39925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Bright Flight </a:t>
            </a:r>
          </a:p>
          <a:p>
            <a:r>
              <a:rPr lang="en-US" sz="2800" dirty="0" smtClean="0"/>
              <a:t>Access Missouri </a:t>
            </a:r>
          </a:p>
          <a:p>
            <a:pPr>
              <a:buNone/>
            </a:pPr>
            <a:r>
              <a:rPr lang="en-US" sz="2800" dirty="0" smtClean="0">
                <a:hlinkClick r:id="rId3"/>
              </a:rPr>
              <a:t>www.dhe.mo.gov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Pell </a:t>
            </a:r>
          </a:p>
          <a:p>
            <a:r>
              <a:rPr lang="en-US" sz="2800" dirty="0" smtClean="0"/>
              <a:t>SEOG </a:t>
            </a:r>
          </a:p>
          <a:p>
            <a:r>
              <a:rPr lang="en-US" sz="2800" dirty="0" smtClean="0"/>
              <a:t>TEACH </a:t>
            </a:r>
          </a:p>
          <a:p>
            <a:pPr>
              <a:buNone/>
            </a:pPr>
            <a:r>
              <a:rPr lang="en-US" sz="2800" dirty="0" smtClean="0">
                <a:hlinkClick r:id="rId4"/>
              </a:rPr>
              <a:t>www.studentaid.ed.gov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>
    <p:cover/>
  </p:transition>
</p:sld>
</file>

<file path=ppt/theme/theme1.xml><?xml version="1.0" encoding="utf-8"?>
<a:theme xmlns:a="http://schemas.openxmlformats.org/drawingml/2006/main" name="wave">
  <a:themeElements>
    <a:clrScheme name="Custom 1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366092"/>
      </a:folHlink>
    </a:clrScheme>
    <a:fontScheme name="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Trio Presentation</Template>
  <TotalTime>1361</TotalTime>
  <Words>854</Words>
  <Application>Microsoft Office PowerPoint</Application>
  <PresentationFormat>On-screen Show (4:3)</PresentationFormat>
  <Paragraphs>187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</vt:lpstr>
      <vt:lpstr>Financial Aid &amp; Scholarships</vt:lpstr>
      <vt:lpstr>Financial Aid </vt:lpstr>
      <vt:lpstr>Types of  Financial Aid</vt:lpstr>
      <vt:lpstr>  Direct Stafford Loan </vt:lpstr>
      <vt:lpstr>Direct Stafford Loan </vt:lpstr>
      <vt:lpstr>Direct Stafford Loans for Dependent Students </vt:lpstr>
      <vt:lpstr>Direct Stafford Loans for Independent Students</vt:lpstr>
      <vt:lpstr>What makes a student “Independent” </vt:lpstr>
      <vt:lpstr>Grants</vt:lpstr>
      <vt:lpstr>State Grants</vt:lpstr>
      <vt:lpstr>State Grants</vt:lpstr>
      <vt:lpstr>Federal Grants</vt:lpstr>
      <vt:lpstr>Federal Grants</vt:lpstr>
      <vt:lpstr>Federal Grants</vt:lpstr>
      <vt:lpstr>Federal Work Study</vt:lpstr>
      <vt:lpstr>Scholarships</vt:lpstr>
      <vt:lpstr>Scholarships</vt:lpstr>
      <vt:lpstr>Scholarships</vt:lpstr>
      <vt:lpstr>Scholarships</vt:lpstr>
      <vt:lpstr>Scholarships </vt:lpstr>
      <vt:lpstr> QUESTIONS?   Contact Info: Office of Student Financial Aid   PH: 417-836-5262 or      1-800-283-4243  FAX:  417-836-8392</vt:lpstr>
    </vt:vector>
  </TitlesOfParts>
  <Company>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&amp; Scholarships</dc:title>
  <dc:creator>Evans, Kelly T</dc:creator>
  <cp:lastModifiedBy>shockleya</cp:lastModifiedBy>
  <cp:revision>82</cp:revision>
  <cp:lastPrinted>2015-09-21T16:57:02Z</cp:lastPrinted>
  <dcterms:created xsi:type="dcterms:W3CDTF">2009-10-08T13:45:48Z</dcterms:created>
  <dcterms:modified xsi:type="dcterms:W3CDTF">2015-09-28T19:18:38Z</dcterms:modified>
</cp:coreProperties>
</file>